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  <p:sldId id="28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25E4FC-B723-35E4-A047-51DB02EA9860}" v="4" dt="2024-10-07T02:18:44.661"/>
    <p1510:client id="{47E71992-3897-91A0-8488-72930E6AFB50}" v="1338" dt="2024-10-07T03:31:49.547"/>
    <p1510:client id="{F8B92409-D3F5-4649-8F68-0998C3DC9E6B}" v="9" dt="2024-10-07T02:56:47.0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4.xml" Id="rId8" /><Relationship Type="http://schemas.openxmlformats.org/officeDocument/2006/relationships/customXml" Target="../customXml/item3.xml" Id="rId3" /><Relationship Type="http://schemas.openxmlformats.org/officeDocument/2006/relationships/slide" Target="slides/slide3.xml" Id="rId7" /><Relationship Type="http://schemas.openxmlformats.org/officeDocument/2006/relationships/tableStyles" Target="tableStyles.xml" Id="rId12" /><Relationship Type="http://schemas.openxmlformats.org/officeDocument/2006/relationships/customXml" Target="../customXml/item2.xml" Id="rId2" /><Relationship Type="http://schemas.openxmlformats.org/officeDocument/2006/relationships/customXml" Target="../customXml/item1.xml" Id="rId1" /><Relationship Type="http://schemas.openxmlformats.org/officeDocument/2006/relationships/slide" Target="slides/slide2.xml" Id="rId6" /><Relationship Type="http://schemas.openxmlformats.org/officeDocument/2006/relationships/theme" Target="theme/theme1.xml" Id="rId11" /><Relationship Type="http://schemas.openxmlformats.org/officeDocument/2006/relationships/slide" Target="slides/slide1.xml" Id="rId5" /><Relationship Type="http://schemas.openxmlformats.org/officeDocument/2006/relationships/viewProps" Target="viewProps.xml" Id="rId10" /><Relationship Type="http://schemas.openxmlformats.org/officeDocument/2006/relationships/slideMaster" Target="slideMasters/slideMaster1.xml" Id="rId4" /><Relationship Type="http://schemas.openxmlformats.org/officeDocument/2006/relationships/presProps" Target="presProps.xml" Id="rId9" /><Relationship Type="http://schemas.microsoft.com/office/2015/10/relationships/revisionInfo" Target="revisionInfo.xml" Id="rId14" 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0446" y="1673524"/>
            <a:ext cx="3946358" cy="2420504"/>
          </a:xfrm>
        </p:spPr>
        <p:txBody>
          <a:bodyPr anchor="ctr">
            <a:normAutofit/>
          </a:bodyPr>
          <a:lstStyle/>
          <a:p>
            <a:pPr algn="l"/>
            <a:r>
              <a:rPr lang="en-US" sz="2800" b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Bridging Gaps in U.S. Healthcare: Data-Driven Strategy for Pharmacy Expansion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79275" y="3912489"/>
            <a:ext cx="3485072" cy="1107086"/>
          </a:xfrm>
        </p:spPr>
        <p:txBody>
          <a:bodyPr>
            <a:noAutofit/>
          </a:bodyPr>
          <a:lstStyle/>
          <a:p>
            <a:pPr algn="l"/>
            <a:r>
              <a:rPr lang="en-US" sz="24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group 3:</a:t>
            </a:r>
            <a:endParaRPr lang="en-US" sz="2400" b="1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120000"/>
              </a:lnSpc>
              <a:spcAft>
                <a:spcPts val="100"/>
              </a:spcAft>
            </a:pPr>
            <a:r>
              <a:rPr lang="en-US" sz="1400"/>
              <a:t>Avanti Chandratre </a:t>
            </a:r>
            <a:endParaRPr lang="en-US" sz="140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  <a:p>
            <a:pPr algn="l">
              <a:lnSpc>
                <a:spcPct val="120000"/>
              </a:lnSpc>
              <a:spcAft>
                <a:spcPts val="100"/>
              </a:spcAft>
            </a:pPr>
            <a:r>
              <a:rPr lang="en-US" sz="1400"/>
              <a:t>Chhaya </a:t>
            </a:r>
            <a:r>
              <a:rPr lang="en-US" sz="1400" err="1"/>
              <a:t>Tundwal</a:t>
            </a:r>
            <a:r>
              <a:rPr lang="en-US" sz="1400"/>
              <a:t> </a:t>
            </a:r>
            <a:endParaRPr lang="en-US" sz="140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  <a:p>
            <a:pPr algn="l">
              <a:lnSpc>
                <a:spcPct val="120000"/>
              </a:lnSpc>
              <a:spcAft>
                <a:spcPts val="100"/>
              </a:spcAft>
            </a:pPr>
            <a:r>
              <a:rPr lang="en-US" sz="1400"/>
              <a:t>Jayesh Chaudhar</a:t>
            </a:r>
            <a:r>
              <a:rPr lang="en-US" sz="1400">
                <a:solidFill>
                  <a:schemeClr val="tx2"/>
                </a:solidFill>
              </a:rPr>
              <a:t>i </a:t>
            </a:r>
            <a:endParaRPr lang="en-US" sz="140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8EEE0-6505-53A9-AFC4-2889D48A2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Introduction: Identifying Optimal Locations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1987B-951E-F22E-8605-90E5FCA32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indent="-305435"/>
            <a:r>
              <a:rPr lang="en-US" u="sng"/>
              <a:t>Objective:</a:t>
            </a:r>
            <a:r>
              <a:rPr lang="en-US"/>
              <a:t> To identify optimal locations for opening a new Drug Store outlet in the United States that can effectively enhance healthcare accessibility while</a:t>
            </a:r>
            <a:r>
              <a:rPr lang="en-US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</a:rPr>
              <a:t> </a:t>
            </a:r>
            <a:r>
              <a:rPr lang="en-US"/>
              <a:t>providing sound business opportunities.</a:t>
            </a:r>
            <a:endParaRPr lang="en-US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  <a:p>
            <a:pPr indent="-305435"/>
            <a:r>
              <a:rPr lang="en-US" u="sng"/>
              <a:t>Key Questions:</a:t>
            </a:r>
          </a:p>
          <a:p>
            <a:pPr marL="719455" lvl="1" indent="-269875">
              <a:lnSpc>
                <a:spcPct val="110000"/>
              </a:lnSpc>
              <a:buFont typeface="Courier New" charset="2"/>
              <a:buChar char="o"/>
            </a:pPr>
            <a:r>
              <a:rPr lang="en-US"/>
              <a:t>Which brand should we focus on for potential expansion?</a:t>
            </a:r>
            <a:endParaRPr lang="en-US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  <a:p>
            <a:pPr marL="719455" lvl="1" indent="-269875">
              <a:lnSpc>
                <a:spcPct val="110000"/>
              </a:lnSpc>
              <a:buFont typeface="Courier New" charset="2"/>
              <a:buChar char="o"/>
            </a:pPr>
            <a:r>
              <a:rPr lang="en-US"/>
              <a:t>What county and state combination will maximize profit while minimizing risk?</a:t>
            </a:r>
            <a:endParaRPr lang="en-US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  <a:p>
            <a:pPr marL="719455" lvl="1" indent="-269875">
              <a:lnSpc>
                <a:spcPct val="110000"/>
              </a:lnSpc>
              <a:buFont typeface="Courier New" charset="2"/>
              <a:buChar char="o"/>
            </a:pPr>
            <a:r>
              <a:rPr lang="en-US"/>
              <a:t>What specific street locations near hospitals will attract foot traffic?</a:t>
            </a:r>
            <a:endParaRPr lang="en-US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7203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BF898-C35B-C5D8-51D1-02DF14384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</a:rPr>
              <a:t>Methodology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BCC9E2-5DA4-3960-9D3F-411154A5A45A}"/>
              </a:ext>
            </a:extLst>
          </p:cNvPr>
          <p:cNvSpPr txBox="1"/>
          <p:nvPr/>
        </p:nvSpPr>
        <p:spPr>
          <a:xfrm>
            <a:off x="914203" y="1870161"/>
            <a:ext cx="10624931" cy="32316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AutoNum type="arabicPeriod"/>
            </a:pPr>
            <a:r>
              <a:rPr lang="en-US" sz="2400" u="sng" baseline="0">
                <a:latin typeface="Arial Nova"/>
              </a:rPr>
              <a:t>Brand </a:t>
            </a:r>
            <a:r>
              <a:rPr lang="en-US" sz="2400" u="sng">
                <a:latin typeface="Arial Nova"/>
              </a:rPr>
              <a:t>selection:</a:t>
            </a:r>
            <a:r>
              <a:rPr lang="en-US" sz="2400">
                <a:latin typeface="Arial Nova"/>
              </a:rPr>
              <a:t> </a:t>
            </a:r>
            <a:r>
              <a:rPr lang="en-US">
                <a:ea typeface="+mn-lt"/>
                <a:cs typeface="+mn-lt"/>
              </a:rPr>
              <a:t>Brands with fewer stores are more likely to expand, so we focused on those with fewer existing outlets. (</a:t>
            </a:r>
            <a:r>
              <a:rPr lang="en-US" i="1">
                <a:ea typeface="+mn-lt"/>
                <a:cs typeface="+mn-lt"/>
              </a:rPr>
              <a:t>Safeway Pharmacy)</a:t>
            </a:r>
            <a:br>
              <a:rPr lang="en-US">
                <a:ea typeface="+mn-lt"/>
                <a:cs typeface="+mn-lt"/>
              </a:rPr>
            </a:br>
            <a:endParaRPr lang="en-US">
              <a:ea typeface="+mn-lt"/>
              <a:cs typeface="+mn-lt"/>
            </a:endParaRPr>
          </a:p>
          <a:p>
            <a:pPr marL="457200" indent="-457200">
              <a:buAutoNum type="arabicPeriod"/>
            </a:pPr>
            <a:r>
              <a:rPr lang="en-US" sz="2400" u="sng"/>
              <a:t>Location selection:</a:t>
            </a:r>
            <a:r>
              <a:rPr lang="en-US" sz="2400"/>
              <a:t> </a:t>
            </a:r>
            <a:r>
              <a:rPr lang="en-US"/>
              <a:t>Locations with high footfall in hospitals are more likely to have the need for drug stores.</a:t>
            </a:r>
            <a:br>
              <a:rPr lang="en-US"/>
            </a:br>
            <a:endParaRPr lang="en-US"/>
          </a:p>
          <a:p>
            <a:pPr marL="457200" indent="-457200">
              <a:buAutoNum type="arabicPeriod"/>
            </a:pPr>
            <a:r>
              <a:rPr lang="en-US" sz="2400" u="sng"/>
              <a:t>Demographic analysis of the location:</a:t>
            </a:r>
            <a:r>
              <a:rPr lang="en-US" sz="2400"/>
              <a:t> </a:t>
            </a:r>
            <a:r>
              <a:rPr lang="en-US"/>
              <a:t>Locations with significant older population (age &gt; 55 </a:t>
            </a:r>
            <a:r>
              <a:rPr lang="en-US" err="1"/>
              <a:t>yrs</a:t>
            </a:r>
            <a:r>
              <a:rPr lang="en-US"/>
              <a:t>) are more likely to avail healthcare services. 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i="1">
                <a:ea typeface="+mn-lt"/>
                <a:cs typeface="+mn-lt"/>
              </a:rPr>
              <a:t>King County in Washington)</a:t>
            </a:r>
            <a:br>
              <a:rPr lang="en-US" i="1">
                <a:ea typeface="+mn-lt"/>
                <a:cs typeface="+mn-lt"/>
              </a:rPr>
            </a:br>
            <a:endParaRPr lang="en-US">
              <a:ea typeface="+mn-lt"/>
              <a:cs typeface="+mn-lt"/>
            </a:endParaRP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793104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map with a location pin&#10;&#10;Description automatically generated">
            <a:extLst>
              <a:ext uri="{FF2B5EF4-FFF2-40B4-BE49-F238E27FC236}">
                <a16:creationId xmlns:a16="http://schemas.microsoft.com/office/drawing/2014/main" id="{62810CAE-9EA4-E1DB-F848-E145438F77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6490" b="14981"/>
          <a:stretch/>
        </p:blipFill>
        <p:spPr>
          <a:xfrm>
            <a:off x="478824" y="1384987"/>
            <a:ext cx="5141111" cy="510669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872F96-9F30-D3E2-5BC2-5CE47CE85744}"/>
              </a:ext>
            </a:extLst>
          </p:cNvPr>
          <p:cNvSpPr txBox="1">
            <a:spLocks/>
          </p:cNvSpPr>
          <p:nvPr/>
        </p:nvSpPr>
        <p:spPr>
          <a:xfrm>
            <a:off x="918944" y="403654"/>
            <a:ext cx="10353762" cy="125730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</a:rPr>
              <a:t>Results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D4438D3-E679-4B6A-18F7-66EBBE96C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442627"/>
              </p:ext>
            </p:extLst>
          </p:nvPr>
        </p:nvGraphicFramePr>
        <p:xfrm>
          <a:off x="6457306" y="3076998"/>
          <a:ext cx="4813194" cy="2302256"/>
        </p:xfrm>
        <a:graphic>
          <a:graphicData uri="http://schemas.openxmlformats.org/drawingml/2006/table">
            <a:tbl>
              <a:tblPr bandRow="1">
                <a:tableStyleId>{D7AC3CCA-C797-4891-BE02-D94E43425B78}</a:tableStyleId>
              </a:tblPr>
              <a:tblGrid>
                <a:gridCol w="904874">
                  <a:extLst>
                    <a:ext uri="{9D8B030D-6E8A-4147-A177-3AD203B41FA5}">
                      <a16:colId xmlns:a16="http://schemas.microsoft.com/office/drawing/2014/main" val="4127055392"/>
                    </a:ext>
                  </a:extLst>
                </a:gridCol>
                <a:gridCol w="1216740">
                  <a:extLst>
                    <a:ext uri="{9D8B030D-6E8A-4147-A177-3AD203B41FA5}">
                      <a16:colId xmlns:a16="http://schemas.microsoft.com/office/drawing/2014/main" val="1035220635"/>
                    </a:ext>
                  </a:extLst>
                </a:gridCol>
                <a:gridCol w="2691580">
                  <a:extLst>
                    <a:ext uri="{9D8B030D-6E8A-4147-A177-3AD203B41FA5}">
                      <a16:colId xmlns:a16="http://schemas.microsoft.com/office/drawing/2014/main" val="41068509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 b="1">
                          <a:effectLst/>
                        </a:rPr>
                        <a:t>City </a:t>
                      </a:r>
                      <a:endParaRPr lang="en-US" b="1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 b="1">
                          <a:effectLst/>
                        </a:rPr>
                        <a:t>Postal Code </a:t>
                      </a:r>
                      <a:endParaRPr lang="en-US" b="1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 b="1">
                          <a:effectLst/>
                        </a:rPr>
                        <a:t>Street Address </a:t>
                      </a:r>
                      <a:endParaRPr lang="en-US" b="1">
                        <a:effectLst/>
                      </a:endParaRPr>
                    </a:p>
                  </a:txBody>
                  <a:tcPr marL="66675" marR="66675"/>
                </a:tc>
                <a:extLst>
                  <a:ext uri="{0D108BD9-81ED-4DB2-BD59-A6C34878D82A}">
                    <a16:rowId xmlns:a16="http://schemas.microsoft.com/office/drawing/2014/main" val="2678679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Kirkland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98034 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12040 NE 128th St Ste 1600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extLst>
                  <a:ext uri="{0D108BD9-81ED-4DB2-BD59-A6C34878D82A}">
                    <a16:rowId xmlns:a16="http://schemas.microsoft.com/office/drawing/2014/main" val="38905461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Renton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98055 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400 S 43rd St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extLst>
                  <a:ext uri="{0D108BD9-81ED-4DB2-BD59-A6C34878D82A}">
                    <a16:rowId xmlns:a16="http://schemas.microsoft.com/office/drawing/2014/main" val="40660333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Renton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98055 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4033 Talbot Rd S Ste 450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extLst>
                  <a:ext uri="{0D108BD9-81ED-4DB2-BD59-A6C34878D82A}">
                    <a16:rowId xmlns:a16="http://schemas.microsoft.com/office/drawing/2014/main" val="14037613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Renton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98055 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4033 Talbot Rd S Ste 530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extLst>
                  <a:ext uri="{0D108BD9-81ED-4DB2-BD59-A6C34878D82A}">
                    <a16:rowId xmlns:a16="http://schemas.microsoft.com/office/drawing/2014/main" val="18584906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Auburn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98002 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1 E Main St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extLst>
                  <a:ext uri="{0D108BD9-81ED-4DB2-BD59-A6C34878D82A}">
                    <a16:rowId xmlns:a16="http://schemas.microsoft.com/office/drawing/2014/main" val="14474678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Issaquah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98027 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1740 NW Maple St Ste 100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extLst>
                  <a:ext uri="{0D108BD9-81ED-4DB2-BD59-A6C34878D82A}">
                    <a16:rowId xmlns:a16="http://schemas.microsoft.com/office/drawing/2014/main" val="13939437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Renton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98055 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657"/>
                        </a:lnSpc>
                      </a:pPr>
                      <a:r>
                        <a:rPr lang="en-US" sz="1200">
                          <a:effectLst/>
                        </a:rPr>
                        <a:t>Main Hospital 400 S. 43rd St </a:t>
                      </a:r>
                      <a:endParaRPr lang="en-US">
                        <a:effectLst/>
                      </a:endParaRPr>
                    </a:p>
                  </a:txBody>
                  <a:tcPr marL="66675" marR="66675"/>
                </a:tc>
                <a:extLst>
                  <a:ext uri="{0D108BD9-81ED-4DB2-BD59-A6C34878D82A}">
                    <a16:rowId xmlns:a16="http://schemas.microsoft.com/office/drawing/2014/main" val="253008635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C43AB29-B4B8-B6CB-0DA4-EA1F83635BCA}"/>
              </a:ext>
            </a:extLst>
          </p:cNvPr>
          <p:cNvSpPr txBox="1"/>
          <p:nvPr/>
        </p:nvSpPr>
        <p:spPr>
          <a:xfrm>
            <a:off x="6455033" y="1662670"/>
            <a:ext cx="4400378" cy="923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List of locations:</a:t>
            </a:r>
            <a:br>
              <a:rPr lang="en-US"/>
            </a:br>
            <a:r>
              <a:rPr lang="en-US"/>
              <a:t>State : Washington</a:t>
            </a:r>
            <a:br>
              <a:rPr lang="en-US"/>
            </a:br>
            <a:r>
              <a:rPr lang="en-US"/>
              <a:t>County : King County</a:t>
            </a:r>
          </a:p>
        </p:txBody>
      </p:sp>
    </p:spTree>
    <p:extLst>
      <p:ext uri="{BB962C8B-B14F-4D97-AF65-F5344CB8AC3E}">
        <p14:creationId xmlns:p14="http://schemas.microsoft.com/office/powerpoint/2010/main" val="33415681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7DB6ABFF1D6C46A869B96BDA2B9311" ma:contentTypeVersion="6" ma:contentTypeDescription="Create a new document." ma:contentTypeScope="" ma:versionID="a377db0afce3e1ccf2e68ed5aa909ebd">
  <xsd:schema xmlns:xsd="http://www.w3.org/2001/XMLSchema" xmlns:xs="http://www.w3.org/2001/XMLSchema" xmlns:p="http://schemas.microsoft.com/office/2006/metadata/properties" xmlns:ns3="47c7cb53-a13d-4f97-8273-a0bc4775fd2d" targetNamespace="http://schemas.microsoft.com/office/2006/metadata/properties" ma:root="true" ma:fieldsID="00d0b854855e33167b7420e9147f622f" ns3:_="">
    <xsd:import namespace="47c7cb53-a13d-4f97-8273-a0bc4775fd2d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c7cb53-a13d-4f97-8273-a0bc4775fd2d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7c7cb53-a13d-4f97-8273-a0bc4775fd2d" xsi:nil="true"/>
  </documentManagement>
</p:properties>
</file>

<file path=customXml/itemProps1.xml><?xml version="1.0" encoding="utf-8"?>
<ds:datastoreItem xmlns:ds="http://schemas.openxmlformats.org/officeDocument/2006/customXml" ds:itemID="{6DB241E2-1622-495C-BCF0-C1902537F0C6}">
  <ds:schemaRefs>
    <ds:schemaRef ds:uri="47c7cb53-a13d-4f97-8273-a0bc4775fd2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47c7cb53-a13d-4f97-8273-a0bc4775fd2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Integer pillars</Template>
  <Application>Microsoft Office PowerPoint</Application>
  <PresentationFormat>Widescreen</PresentationFormat>
  <Slides>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SlateVTI</vt:lpstr>
      <vt:lpstr>Bridging Gaps in U.S. Healthcare: Data-Driven Strategy for Pharmacy Expansion</vt:lpstr>
      <vt:lpstr>Introduction: Identifying Optimal Locations</vt:lpstr>
      <vt:lpstr>Methodology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Jayesh Chaudhari</dc:creator>
  <cp:revision>1</cp:revision>
  <dcterms:created xsi:type="dcterms:W3CDTF">2024-10-06T23:55:39Z</dcterms:created>
  <dcterms:modified xsi:type="dcterms:W3CDTF">2024-10-07T03:32:12Z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0x0101007A7DB6ABFF1D6C46A869B96BDA2B9311</vt:lpwstr>
  </property>
  <property fmtid="{D5CDD505-2E9C-101B-9397-08002B2CF9AE}" pid="3" name="MSIP_Label_4044bd30-2ed7-4c9d-9d12-46200872a97b_Enabled">
    <vt:lpwstr>true</vt:lpwstr>
  </property>
  <property fmtid="{D5CDD505-2E9C-101B-9397-08002B2CF9AE}" pid="4" name="MSIP_Label_4044bd30-2ed7-4c9d-9d12-46200872a97b_SetDate">
    <vt:lpwstr>2024-10-07T01:37:36Z</vt:lpwstr>
  </property>
  <property fmtid="{D5CDD505-2E9C-101B-9397-08002B2CF9AE}" pid="5" name="MSIP_Label_4044bd30-2ed7-4c9d-9d12-46200872a97b_Method">
    <vt:lpwstr>Standard</vt:lpwstr>
  </property>
  <property fmtid="{D5CDD505-2E9C-101B-9397-08002B2CF9AE}" pid="6" name="MSIP_Label_4044bd30-2ed7-4c9d-9d12-46200872a97b_Name">
    <vt:lpwstr>defa4170-0d19-0005-0004-bc88714345d2</vt:lpwstr>
  </property>
  <property fmtid="{D5CDD505-2E9C-101B-9397-08002B2CF9AE}" pid="7" name="MSIP_Label_4044bd30-2ed7-4c9d-9d12-46200872a97b_SiteId">
    <vt:lpwstr>4130bd39-7c53-419c-b1e5-8758d6d63f21</vt:lpwstr>
  </property>
  <property fmtid="{D5CDD505-2E9C-101B-9397-08002B2CF9AE}" pid="8" name="MSIP_Label_4044bd30-2ed7-4c9d-9d12-46200872a97b_ActionId">
    <vt:lpwstr>d1ccbb9a-cde9-4943-b8cd-586e20de8324</vt:lpwstr>
  </property>
  <property fmtid="{D5CDD505-2E9C-101B-9397-08002B2CF9AE}" pid="9" name="MSIP_Label_4044bd30-2ed7-4c9d-9d12-46200872a97b_ContentBits">
    <vt:lpwstr>0</vt:lpwstr>
  </property>
</Properties>
</file>

<file path=docProps/thumbnail.jpeg>
</file>